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72" r:id="rId4"/>
    <p:sldId id="273" r:id="rId5"/>
    <p:sldId id="274" r:id="rId6"/>
    <p:sldId id="275" r:id="rId7"/>
    <p:sldId id="258" r:id="rId8"/>
    <p:sldId id="263" r:id="rId9"/>
    <p:sldId id="262" r:id="rId10"/>
    <p:sldId id="261" r:id="rId11"/>
    <p:sldId id="264" r:id="rId12"/>
    <p:sldId id="265" r:id="rId13"/>
    <p:sldId id="266" r:id="rId14"/>
    <p:sldId id="267" r:id="rId15"/>
    <p:sldId id="268" r:id="rId16"/>
    <p:sldId id="276" r:id="rId17"/>
    <p:sldId id="269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3BE9"/>
    <a:srgbClr val="3E30F4"/>
    <a:srgbClr val="7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shkole.ru/orgs/104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chool38@volgadmin.r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15436" cy="1274786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муниципальное общеобразовательное учреждение «Средняя школа с углубленным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изучением отдельных предметов № 38 Красноармейского района Волгограда»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u="sng" dirty="0" smtClean="0"/>
              <a:t>400096, Россия, г.Волгоград, </a:t>
            </a:r>
            <a:r>
              <a:rPr lang="ru-RU" sz="1800" u="sng" dirty="0" err="1" smtClean="0"/>
              <a:t>пр-кт</a:t>
            </a:r>
            <a:r>
              <a:rPr lang="ru-RU" sz="1800" u="sng" dirty="0" smtClean="0"/>
              <a:t> им. Столетова, 50а   телефон 65-23-09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u="sng" dirty="0" smtClean="0"/>
              <a:t>ИНН 3448015799,сайт</a:t>
            </a:r>
            <a:r>
              <a:rPr lang="en-US" sz="1800" u="sng" dirty="0" smtClean="0">
                <a:hlinkClick r:id="rId3"/>
              </a:rPr>
              <a:t>https</a:t>
            </a:r>
            <a:r>
              <a:rPr lang="ru-RU" sz="1800" u="sng" dirty="0" smtClean="0">
                <a:hlinkClick r:id="rId3"/>
              </a:rPr>
              <a:t>://</a:t>
            </a:r>
            <a:r>
              <a:rPr lang="en-US" sz="1800" u="sng" dirty="0" err="1" smtClean="0">
                <a:hlinkClick r:id="rId3"/>
              </a:rPr>
              <a:t>oshkole</a:t>
            </a:r>
            <a:r>
              <a:rPr lang="ru-RU" sz="1800" u="sng" dirty="0" smtClean="0">
                <a:hlinkClick r:id="rId3"/>
              </a:rPr>
              <a:t>.</a:t>
            </a:r>
            <a:r>
              <a:rPr lang="en-US" sz="1800" u="sng" dirty="0" err="1" smtClean="0">
                <a:hlinkClick r:id="rId3"/>
              </a:rPr>
              <a:t>ru</a:t>
            </a:r>
            <a:r>
              <a:rPr lang="ru-RU" sz="1800" u="sng" dirty="0" smtClean="0">
                <a:hlinkClick r:id="rId3"/>
              </a:rPr>
              <a:t>/</a:t>
            </a:r>
            <a:r>
              <a:rPr lang="en-US" sz="1800" u="sng" dirty="0" smtClean="0">
                <a:hlinkClick r:id="rId3"/>
              </a:rPr>
              <a:t>orgs</a:t>
            </a:r>
            <a:r>
              <a:rPr lang="ru-RU" sz="1800" u="sng" dirty="0" smtClean="0">
                <a:hlinkClick r:id="rId3"/>
              </a:rPr>
              <a:t>/104/</a:t>
            </a:r>
            <a:r>
              <a:rPr lang="ru-RU" sz="1800" u="sng" dirty="0" smtClean="0"/>
              <a:t>,  </a:t>
            </a:r>
            <a:r>
              <a:rPr lang="en-US" sz="1800" u="sng" dirty="0" smtClean="0"/>
              <a:t>e</a:t>
            </a:r>
            <a:r>
              <a:rPr lang="ru-RU" sz="1800" u="sng" dirty="0" smtClean="0"/>
              <a:t>-</a:t>
            </a:r>
            <a:r>
              <a:rPr lang="en-US" sz="1800" u="sng" dirty="0" smtClean="0"/>
              <a:t>mail</a:t>
            </a:r>
            <a:r>
              <a:rPr lang="ru-RU" sz="1800" u="sng" dirty="0" smtClean="0"/>
              <a:t> – </a:t>
            </a:r>
            <a:r>
              <a:rPr lang="en-US" sz="1800" u="sng" dirty="0" smtClean="0">
                <a:hlinkClick r:id="rId4"/>
              </a:rPr>
              <a:t>school</a:t>
            </a:r>
            <a:r>
              <a:rPr lang="ru-RU" sz="1800" u="sng" dirty="0" smtClean="0">
                <a:hlinkClick r:id="rId4"/>
              </a:rPr>
              <a:t>38@</a:t>
            </a:r>
            <a:r>
              <a:rPr lang="en-US" sz="1800" u="sng" dirty="0" err="1" smtClean="0">
                <a:hlinkClick r:id="rId4"/>
              </a:rPr>
              <a:t>volgadmin</a:t>
            </a:r>
            <a:r>
              <a:rPr lang="ru-RU" sz="1800" u="sng" dirty="0" smtClean="0">
                <a:hlinkClick r:id="rId4"/>
              </a:rPr>
              <a:t>.</a:t>
            </a:r>
            <a:r>
              <a:rPr lang="en-US" sz="1800" u="sng" dirty="0" err="1" smtClean="0">
                <a:hlinkClick r:id="rId4"/>
              </a:rPr>
              <a:t>ru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200" b="1" dirty="0">
              <a:solidFill>
                <a:srgbClr val="503BE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643998" cy="497207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Презентация на тему:</a:t>
            </a:r>
          </a:p>
          <a:p>
            <a:pPr algn="ctr">
              <a:buNone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 Организация совместной деятельности педагогов, детей и родителей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МОУ СШ №38 по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профилактике правонарушений среди подростков на основе дифференцированного подхода»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2100" b="1" dirty="0" smtClean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>Подготовил: социальный педагог </a:t>
            </a:r>
            <a:endParaRPr lang="ru-RU" sz="2100" b="1" dirty="0">
              <a:solidFill>
                <a:srgbClr val="3E30F4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2100" b="1" dirty="0" err="1" smtClean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>Кандаурова</a:t>
            </a:r>
            <a:r>
              <a:rPr lang="ru-RU" sz="2100" b="1" dirty="0" smtClean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> И.В.</a:t>
            </a:r>
            <a:endParaRPr lang="ru-RU" sz="2100" b="1" dirty="0">
              <a:solidFill>
                <a:srgbClr val="3E30F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100" b="1" dirty="0" smtClean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>Февраль 2026 год.</a:t>
            </a:r>
            <a:endParaRPr lang="ru-RU" sz="2100" b="1" dirty="0">
              <a:solidFill>
                <a:srgbClr val="3E30F4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3E30F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785794"/>
            <a:ext cx="8786874" cy="5929354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lnSpc>
                <a:spcPct val="100000"/>
              </a:lnSpc>
            </a:pPr>
            <a:r>
              <a:rPr lang="ru-RU" b="1" dirty="0" smtClean="0">
                <a:latin typeface="Arial"/>
              </a:rPr>
              <a:t>«…легче предупредить и предотвратить дальнейшее развитие негативного процесса, чем потом преодолевать его, противодействуя его проявлениям и последствиям».</a:t>
            </a:r>
            <a:r>
              <a:rPr lang="ru-RU" dirty="0" smtClean="0">
                <a:latin typeface="Arial"/>
              </a:rPr>
              <a:t> </a:t>
            </a:r>
            <a:endParaRPr lang="ru-RU" dirty="0" smtClean="0"/>
          </a:p>
          <a:p>
            <a:pPr algn="r">
              <a:lnSpc>
                <a:spcPct val="100000"/>
              </a:lnSpc>
            </a:pPr>
            <a:r>
              <a:rPr lang="ru-RU" sz="2800" b="1" i="1" dirty="0" smtClean="0">
                <a:latin typeface="Arial"/>
              </a:rPr>
              <a:t>М. А. Ковальчук</a:t>
            </a:r>
            <a:endParaRPr lang="ru-RU" b="1" dirty="0" smtClean="0"/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14290"/>
            <a:ext cx="8472518" cy="1785950"/>
          </a:xfrm>
        </p:spPr>
        <p:txBody>
          <a:bodyPr>
            <a:normAutofit/>
          </a:bodyPr>
          <a:lstStyle/>
          <a:p>
            <a:endParaRPr lang="ru-RU" sz="2000" dirty="0">
              <a:solidFill>
                <a:srgbClr val="3E30F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785794"/>
            <a:ext cx="8786874" cy="592935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r>
              <a:rPr lang="ru-RU" sz="2400" dirty="0" smtClean="0"/>
              <a:t>Социальные и экономические проблемы в нашем обществе на данном этапе развития существенно ослабили институт семьи , ее воздействие на воспитание детей . Результатом этого процесса является рост численности безнадзорных детей, увеличение распространения в детской среде наркотиков и различных психотропных препаратов , алкоголя .</a:t>
            </a:r>
            <a:endParaRPr lang="en-US" sz="2400" dirty="0" smtClean="0"/>
          </a:p>
          <a:p>
            <a:pPr algn="ctr">
              <a:buNone/>
              <a:defRPr/>
            </a:pPr>
            <a:r>
              <a:rPr lang="ru-RU" sz="2400" dirty="0" smtClean="0"/>
              <a:t> И, как следствие, увеличение числа правонарушений среди несовершеннолетних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л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142852"/>
            <a:ext cx="2500330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42942"/>
          </a:xfrm>
        </p:spPr>
        <p:txBody>
          <a:bodyPr>
            <a:normAutofit/>
          </a:bodyPr>
          <a:lstStyle/>
          <a:p>
            <a:endParaRPr lang="ru-RU" sz="2000" dirty="0">
              <a:solidFill>
                <a:srgbClr val="3E30F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142852"/>
            <a:ext cx="8786874" cy="6572296"/>
          </a:xfrm>
        </p:spPr>
        <p:txBody>
          <a:bodyPr>
            <a:noAutofit/>
          </a:bodyPr>
          <a:lstStyle/>
          <a:p>
            <a:pPr algn="ctr">
              <a:buNone/>
              <a:defRPr/>
            </a:pPr>
            <a:r>
              <a:rPr lang="ru-RU" b="1" dirty="0" smtClean="0"/>
              <a:t>Анализ причин роста безнадзорности среди детей и подростков свидетельствует о том, что ее истоки лежат, прежде всего,</a:t>
            </a:r>
          </a:p>
          <a:p>
            <a:pPr algn="ctr">
              <a:buNone/>
              <a:defRPr/>
            </a:pPr>
            <a:r>
              <a:rPr lang="ru-RU" b="1" dirty="0" smtClean="0"/>
              <a:t> в семье </a:t>
            </a:r>
          </a:p>
          <a:p>
            <a:pPr algn="ctr">
              <a:buNone/>
              <a:defRPr/>
            </a:pPr>
            <a:endParaRPr lang="ru-RU" dirty="0" smtClean="0"/>
          </a:p>
          <a:p>
            <a:pPr algn="ctr">
              <a:buNone/>
              <a:defRPr/>
            </a:pPr>
            <a:r>
              <a:rPr lang="ru-RU" dirty="0" smtClean="0"/>
              <a:t>(пьянство, ссоры, драки, длительное невнимание родителей к интересам и проблемам своего взрослеющего ребенка).</a:t>
            </a:r>
          </a:p>
          <a:p>
            <a:pPr algn="ctr">
              <a:buNone/>
              <a:defRPr/>
            </a:pPr>
            <a:endParaRPr lang="ru-RU" dirty="0" smtClean="0"/>
          </a:p>
          <a:p>
            <a:pPr algn="ctr">
              <a:buNone/>
              <a:defRPr/>
            </a:pPr>
            <a:r>
              <a:rPr lang="ru-RU" dirty="0" smtClean="0"/>
              <a:t> А также  плохая организация совместной профилактической деятельности всех служб по месту жительства и социальных учреждений. 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14290"/>
            <a:ext cx="8543956" cy="6643710"/>
          </a:xfrm>
        </p:spPr>
        <p:txBody>
          <a:bodyPr>
            <a:normAutofit/>
          </a:bodyPr>
          <a:lstStyle/>
          <a:p>
            <a:endParaRPr lang="ru-RU" sz="2000" dirty="0">
              <a:solidFill>
                <a:srgbClr val="3E30F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214290"/>
            <a:ext cx="8786874" cy="6500858"/>
          </a:xfrm>
        </p:spPr>
        <p:txBody>
          <a:bodyPr>
            <a:noAutofit/>
          </a:bodyPr>
          <a:lstStyle/>
          <a:p>
            <a:pPr algn="ctr">
              <a:buNone/>
              <a:defRPr/>
            </a:pPr>
            <a:r>
              <a:rPr lang="ru-RU" sz="2400" b="1" dirty="0" smtClean="0">
                <a:latin typeface="Arial"/>
              </a:rPr>
              <a:t>Согласно Закону № 120-ФЗ, в компетенцию образовательных учреждений входят следующие задачи:</a:t>
            </a:r>
            <a:endParaRPr lang="ru-RU" sz="2400" b="1" dirty="0" smtClean="0"/>
          </a:p>
          <a:p>
            <a:r>
              <a:rPr lang="ru-RU" sz="2400" dirty="0" smtClean="0">
                <a:latin typeface="Arial"/>
              </a:rPr>
              <a:t>Оказание социально – психологической  и педагогической помощи несовершеннолетним, имеющим отклонения в развитии или поведении либо проблемы в обучении;</a:t>
            </a:r>
            <a:endParaRPr lang="ru-RU" sz="2400" dirty="0" smtClean="0"/>
          </a:p>
          <a:p>
            <a:r>
              <a:rPr lang="ru-RU" sz="2400" dirty="0" smtClean="0">
                <a:latin typeface="Arial"/>
              </a:rPr>
              <a:t>Выявление несовершеннолетних, находящихся в социально – опасном положении или систематически пропускающих по неуважительным причинам занятия, принятие мер по их воспитанию и получению ими основного общего образования;</a:t>
            </a:r>
            <a:endParaRPr lang="ru-RU" sz="2400" dirty="0" smtClean="0"/>
          </a:p>
          <a:p>
            <a:r>
              <a:rPr lang="ru-RU" sz="2400" dirty="0" smtClean="0">
                <a:latin typeface="Arial"/>
              </a:rPr>
              <a:t>Выявление семей, находящихся в социально – опасном положении;</a:t>
            </a:r>
            <a:endParaRPr lang="ru-RU" sz="2400" dirty="0" smtClean="0"/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>ДЕФФЕРИЦИРОВАННЫЙ ПОДХОД ПО ПРОФИЛАКТИКЕ ПРЕСТУПЛЕНИЙ И ПРАВОНАРУШЕНИЙ.</a:t>
            </a:r>
            <a:br>
              <a:rPr lang="ru-RU" sz="20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3E30F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785794"/>
            <a:ext cx="8786874" cy="592935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Каждому педагогу известно, что дети отличаются друг от друга характером, способностями, интересами. У каждого из них - свои мысли и мечты, симпатии и предубеждения. Среди ребят выделяются яркие, сложные натуры, а можно найти незаметных и робких. Хотя каждый ученик во многом похож на сверстников, в то же время он значительно отличается от них своими индивидуальными особенностями.</a:t>
            </a:r>
          </a:p>
          <a:p>
            <a:pPr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Исследования показывают существенные психологические различия между мальчиками и девочками. Мальчики более подвижны, агрессивны и активны, а девочки послушнее и отзывчивее, хотя встречаются и девочки со свойственным им поведением.</a:t>
            </a:r>
          </a:p>
          <a:p>
            <a:pPr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Реакция мальчиков и девочек на одни и те же жизненные явления, требования, обращения к ним, совершенно разная. Неодинаковы и мотивы их поступков. В этом одна из главных причин несдержанности и грубости, столь свойственных подросткам.</a:t>
            </a:r>
          </a:p>
          <a:p>
            <a:pPr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Отклонения в поведении наиболее характерны для учащихся подросткового и юношеского возраста. В этот период происходит изменение личности с детской на взрослую.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571504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>Темперамент</a:t>
            </a:r>
            <a:br>
              <a:rPr lang="ru-RU" sz="24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3E30F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785794"/>
            <a:ext cx="8786874" cy="22860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индивидуальной работе с трудными необходимо учитывать темперамент. По определению И.П. Павлова, темперамент - основная характеристика нервной системы, накладывающей отпечаток на стиль человеческой деятельности. Поэтому несоответствие мер педагогического воздействия особенностям темперамента приводит к тому, что значительная часть усилий педагогов пропадает впустую.</a:t>
            </a: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596" y="2756351"/>
            <a:ext cx="4366222" cy="1815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86314" y="2714620"/>
            <a:ext cx="4214810" cy="179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28596" y="4714884"/>
            <a:ext cx="4357718" cy="194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874018" y="4714884"/>
            <a:ext cx="405570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42942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>Нарушение общепринятых норм</a:t>
            </a:r>
            <a:br>
              <a:rPr lang="ru-RU" sz="24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3E30F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785794"/>
            <a:ext cx="8786874" cy="592935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Учителям нельзя забывать, что болезненное переживание недостатков физического развития побуждают некоторых ребят нарушать общепринятые нормы. Подобным образом они пытаются повысить свой престиж среди сверстников, завоёвывают ложный авторитет хамством, грубостью.</a:t>
            </a: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шко-ьника-воюют-44610070.jpg"/>
          <p:cNvPicPr>
            <a:picLocks noChangeAspect="1"/>
          </p:cNvPicPr>
          <p:nvPr/>
        </p:nvPicPr>
        <p:blipFill>
          <a:blip r:embed="rId3" cstate="email"/>
          <a:srcRect b="8573"/>
          <a:stretch>
            <a:fillRect/>
          </a:stretch>
        </p:blipFill>
        <p:spPr>
          <a:xfrm>
            <a:off x="921518" y="2643182"/>
            <a:ext cx="7450984" cy="3921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>Эффект благодарности и поощрения</a:t>
            </a:r>
            <a:r>
              <a:rPr lang="ru-RU" sz="20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3E30F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785794"/>
            <a:ext cx="8786874" cy="5929354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Доказано, что чувство радости, благодарности, уверенности усиливают эффективность педагогического воздействия на личность. </a:t>
            </a: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646617_gallery.world.jpg"/>
          <p:cNvPicPr>
            <a:picLocks noChangeAspect="1"/>
          </p:cNvPicPr>
          <p:nvPr/>
        </p:nvPicPr>
        <p:blipFill>
          <a:blip r:embed="rId3" cstate="email"/>
          <a:srcRect l="8984" t="8333" r="4590" b="5729"/>
          <a:stretch>
            <a:fillRect/>
          </a:stretch>
        </p:blipFill>
        <p:spPr>
          <a:xfrm>
            <a:off x="785786" y="2214554"/>
            <a:ext cx="7215238" cy="4035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>Гнев и обида</a:t>
            </a:r>
            <a:r>
              <a:rPr lang="ru-RU" sz="20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3E30F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785794"/>
            <a:ext cx="8786874" cy="592935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гнев, страх, обида мешают ему следовать тому, что от него требуют. Поэтому нужно учитывать психологические состояния, которые испытывает школьник, и выбирать меры воздействия в соответствии с ними.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ello_html_6c1e06c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357422" y="2428868"/>
            <a:ext cx="4500594" cy="4239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>Индивидуальный подход к школьнику.</a:t>
            </a:r>
            <a:r>
              <a:rPr lang="ru-RU" sz="20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3E30F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571480"/>
            <a:ext cx="8786874" cy="61436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осуществления индивидуального подхода необходимо установить со школьниками психологический контакт. Отношения педагогов с подростками должны основываться на принципах взаимного равенства, уважения к личности и доверия. </a:t>
            </a:r>
          </a:p>
          <a:p>
            <a:pPr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Если педагог требует от учащихся лишь слепого послушания, не уважая человеческого достоинства, тогда он не будет пользоваться уважением школьников. В таком случае никакого индивидуального подхода не получится. Если они сталкиваются с равнодушием, то ещё больше замыкаются в себе.</a:t>
            </a:r>
          </a:p>
          <a:p>
            <a:pPr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Индивидуально-воспитательную работу с педагогически запущенными ребятами ведут в основном классные руководители. Суть её заключается в улучшении их отношений с учителями-предметниками и одноклассниками, обеспечение надлежащих условий воспитания в семье. Неправильно считать индивидуальным подходом бесконечные упрёки и нравоучения. Ведь перевоспитание ученика происходит не от разговоров, а в процессе изменения к лучшему реального положения в системе межличностных отношений. Наряду с классными руководителями, проводники индивидуального подхода в воспитательной работе - психологи и социальные педагоги.</a:t>
            </a:r>
          </a:p>
          <a:p>
            <a:pPr>
              <a:buNone/>
            </a:pP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r>
              <a:rPr lang="ru-RU" sz="27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>Приёмы педагогического воздействия</a:t>
            </a:r>
            <a:r>
              <a:rPr lang="ru-RU" sz="20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3E30F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428604"/>
            <a:ext cx="8786874" cy="628654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/>
              <a:t>            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СОЗИДАЮЩИЕ - содействующие улучшению взаимоотношений между педагогом и воспитанником: проявление доброты, внимания, заботы (ведёт к пробуждению у школьника радости, благодарности, желания порадовать учителя); просьба (способствует повышению авторитета ученика в коллективе, вызывает у него чувство гордости и собственного достоинства); поощрение - одобрение, похвала, награда ; авансирование личности (высказывание положительного мнения о школьнике, несмотря на то, что он этого! пока ещё не заслуживает, и в результате школьник ощущает моральную обязанность вести себя соответствующим образом)</a:t>
            </a:r>
          </a:p>
          <a:p>
            <a:pPr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ТОРМОЗЯЩИЕ - приёмы, в которых открыто проявляется власть педагога;  осуждение, наказание, предупреждение; пробуждение у ученика тревоги по поводу возможности наказания развивает тенденцию ученика к анализу своего поведения</a:t>
            </a:r>
          </a:p>
          <a:p>
            <a:pPr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ПРИЁМ "ВЗРЫВА" - стремительная перестройка личности школьника в результате воздействия, которое вызывает очень сильные эмоциональные переживания, настоящее потрясение. Применение "взрыва" требует хорошей подготовки и большого мастерства педагога, иначе "взрыв" легко может стать "педагогическим срывом".</a:t>
            </a:r>
          </a:p>
          <a:p>
            <a:pPr>
              <a:buNone/>
            </a:pP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r>
              <a:rPr lang="ru-RU" sz="27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>Контактное взаимодействие школы с родителями.</a:t>
            </a:r>
            <a:r>
              <a:rPr lang="ru-RU" sz="20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3E30F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785794"/>
            <a:ext cx="8786874" cy="592935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/>
              <a:t>              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Большинство родителей - союзники и помощники школы, но в неблагополучных семьях они относятся к школе либо враждебно, либо безразлично.</a:t>
            </a:r>
          </a:p>
          <a:p>
            <a:pPr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Эти родители за помощью к учителям не приходят. Педагоги настойчиво ищут пути и средства воздействия на таких родителей по оздоровлению обстановки в их семьях, изменения отношения к детям и методам воспитания.</a:t>
            </a:r>
          </a:p>
        </p:txBody>
      </p:sp>
      <p:pic>
        <p:nvPicPr>
          <p:cNvPr id="6" name="Рисунок 5" descr="1-84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7158" y="3143248"/>
            <a:ext cx="4095778" cy="3357586"/>
          </a:xfrm>
          <a:prstGeom prst="rect">
            <a:avLst/>
          </a:prstGeom>
        </p:spPr>
      </p:pic>
      <p:pic>
        <p:nvPicPr>
          <p:cNvPr id="7" name="Рисунок 6" descr="3f3295d7837685171dcd52742ec3e054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786314" y="3143248"/>
            <a:ext cx="3786214" cy="328614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>Требования к работе с неблагополучными родителями</a:t>
            </a:r>
            <a:r>
              <a:rPr lang="ru-RU" sz="20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3E30F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714356"/>
            <a:ext cx="8786874" cy="600079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обеспечения единства требований родителей и педагогов к учащимся,  необходимо соблюдать определённые требования.</a:t>
            </a:r>
          </a:p>
          <a:p>
            <a:pPr>
              <a:buNone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2000" b="1" u="sng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Во-первых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неправильно видеть только в родителях причину всех сложностей в работе по профилактике преступлений и правонарушений.</a:t>
            </a:r>
          </a:p>
          <a:p>
            <a:pPr>
              <a:buNone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2000" b="1" u="sng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Во-вторых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чтобы знать, как именно работать с данной семьёй, надо всесторонне изучить её. </a:t>
            </a:r>
          </a:p>
          <a:p>
            <a:pPr>
              <a:buNone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000" b="1" u="sng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В-третьих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действия педагогов по изучению семьи и обстановки в ней надо подчинить продуманному плану. Недостатки семейного воспитания возможно преодолеть лишь в том случае, если меры воздействия на родителей выбраны в соответствии с их индивидуальными особенностями, осуществляются на протяжении длительного периода времени и по определённой системе.</a:t>
            </a:r>
          </a:p>
          <a:p>
            <a:pPr>
              <a:buNone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000" b="1" u="sng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В-четвёртых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когда меры педагогического воздействия не дают требуемых положительных результатов, школа должна обращаться в органы исполнительной власти и правоохранительные органы с просьбой о применении мер, предусмотренных законодательством в отношении лиц, злостно уклоняющихся от исполнения своих родительских обязанностей.</a:t>
            </a:r>
          </a:p>
          <a:p>
            <a:pPr>
              <a:buNone/>
            </a:pP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928694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>Примерная схема совместной работы педагогов,</a:t>
            </a:r>
            <a:r>
              <a:rPr lang="en-US" sz="24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>детей и родителей по профилактике правонарушений среди подростков на основе дифференцированного подхода </a:t>
            </a:r>
            <a:r>
              <a:rPr lang="ru-RU" sz="20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3E30F4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3E30F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142984"/>
            <a:ext cx="8786874" cy="5572164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1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Информирование психолога и работника социальной службы о ребенке, состоящем, на учете;</a:t>
            </a:r>
          </a:p>
          <a:p>
            <a:pPr lvl="0"/>
            <a:r>
              <a:rPr lang="ru-RU" sz="21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Индивидуальная диагностика причин 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девиантного</a:t>
            </a: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поведения. (Исследуются все сферы: интеллектуальные способности, особенности личности, межличностные отношения, познавательные процессы);</a:t>
            </a:r>
          </a:p>
          <a:p>
            <a:pPr lvl="0"/>
            <a:r>
              <a:rPr lang="ru-RU" sz="21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основе диагностики и составление плана работы с учащимся совместно с социальной службой. Он включает следующее направления:</a:t>
            </a:r>
          </a:p>
          <a:p>
            <a:pPr lvl="0"/>
            <a:r>
              <a:rPr lang="ru-RU" sz="21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Индивидуальные  коррекционные занятая с психологом;</a:t>
            </a:r>
          </a:p>
          <a:p>
            <a:pPr lvl="0"/>
            <a:r>
              <a:rPr lang="ru-RU" sz="21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Консультации для классного руководителя и учителей-предметников об особенностях личности учащегося и рассмотрение конкретных: стратегий поведения на уроке с такими учеником;</a:t>
            </a:r>
          </a:p>
          <a:p>
            <a:pPr lvl="0"/>
            <a:r>
              <a:rPr lang="ru-RU" sz="21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Консультации для родителей для коррекции детско-родительских отношений, т.к. именно эта сторона жизни ребенка чаще всего является причиной правонарушений и труднее всего поддается коррекции.</a:t>
            </a:r>
          </a:p>
          <a:p>
            <a:pPr>
              <a:buNone/>
            </a:pP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H="1">
            <a:off x="-1" y="142853"/>
            <a:ext cx="9143999" cy="6215106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Любовь, внимание, понимание к ученику могут стать надежной опорой в профилактике правонарушений.</a:t>
            </a:r>
            <a:br>
              <a:rPr lang="ru-RU" sz="4000" dirty="0" smtClean="0"/>
            </a:br>
            <a:r>
              <a:rPr lang="ru-RU" sz="4000" dirty="0" smtClean="0"/>
              <a:t> Только в тесном контакте школы и семьи можно добиться желаемых результат</a:t>
            </a:r>
            <a:endParaRPr lang="ru-RU" sz="4000" dirty="0">
              <a:solidFill>
                <a:srgbClr val="3E30F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 flipV="1">
            <a:off x="142844" y="6715148"/>
            <a:ext cx="8786874" cy="142852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7-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79" y="0"/>
            <a:ext cx="913824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15436" cy="357190"/>
          </a:xfrm>
        </p:spPr>
        <p:txBody>
          <a:bodyPr>
            <a:noAutofit/>
          </a:bodyPr>
          <a:lstStyle/>
          <a:p>
            <a:r>
              <a:rPr lang="ru-RU" sz="2200" b="1" i="1" dirty="0">
                <a:solidFill>
                  <a:srgbClr val="3E30F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УЧИТЕЛЯМ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00042"/>
            <a:ext cx="8572560" cy="6357958"/>
          </a:xfrm>
        </p:spPr>
        <p:txBody>
          <a:bodyPr numCol="2">
            <a:noAutofit/>
          </a:bodyPr>
          <a:lstStyle/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Учитель – вечный подсудимый,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Всегда во всём он виноват.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Не тянет даже не «корзину»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Его учительский оклад.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 Три ставки пашет он, бедняжка,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Чтоб прокормить  свою семью.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И бесконечные бумажки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Ему покоя не дают. 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Журналы, конкурсы, уроки...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А время льётся, как вода,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И аттестаций новых срок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Звучат, как приговор суда...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 Но всё же делать не спешите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Печальный вывод, господа,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Ведь есть ПРИЗВАНИЕ - УЧИТЕЛЬ,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Оно даётся навсегда.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 И не понять простым прохожим –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Что значит выдать аттестат!</a:t>
            </a:r>
          </a:p>
          <a:p>
            <a:pPr>
              <a:buNone/>
            </a:pPr>
            <a:endParaRPr lang="ru-RU" sz="1900" b="1" i="1" dirty="0">
              <a:solidFill>
                <a:srgbClr val="74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900" b="1" i="1" dirty="0">
              <a:solidFill>
                <a:srgbClr val="74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И благодарный взгляд дороже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Любых наград, больших зарплат...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 Сердца детей хранят и греют,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Они пока ещё чисты.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Учитель долго не стареет,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Всё строит планы да мечты.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 Весь мир вверх дном переверните,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Но всё ж признаем мы, друзья,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Что есть у каждого учитель,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Забыть которого нельзя...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 Пусть продолжают недоучки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Во всём винить учителей,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Но благородней нет и лучше,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И нет профессии важней!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 Господь дал каждому таланты,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Их развивать – нелёгкий труд...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Учителя – они атланты,</a:t>
            </a:r>
          </a:p>
          <a:p>
            <a:pPr>
              <a:buNone/>
            </a:pPr>
            <a:r>
              <a:rPr lang="ru-RU" sz="1900" b="1" i="1" dirty="0">
                <a:solidFill>
                  <a:srgbClr val="740000"/>
                </a:solidFill>
                <a:latin typeface="Times New Roman" pitchFamily="18" charset="0"/>
                <a:cs typeface="Times New Roman" pitchFamily="18" charset="0"/>
              </a:rPr>
              <a:t>Что землю на руках несут.</a:t>
            </a:r>
            <a:r>
              <a:rPr lang="ru-RU" sz="1900" dirty="0"/>
              <a:t/>
            </a:r>
            <a:br>
              <a:rPr lang="ru-RU" sz="1900" dirty="0"/>
            </a:br>
            <a:endParaRPr lang="ru-RU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1301</Words>
  <Application>Microsoft Office PowerPoint</Application>
  <PresentationFormat>Экран (4:3)</PresentationFormat>
  <Paragraphs>119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муниципальное общеобразовательное учреждение «Средняя школа с углубленным  изучением отдельных предметов № 38 Красноармейского района Волгограда» 400096, Россия, г.Волгоград, пр-кт им. Столетова, 50а   телефон 65-23-09 ИНН 3448015799,сайтhttps://oshkole.ru/orgs/104/,  e-mail – school38@volgadmin.ru </vt:lpstr>
      <vt:lpstr> </vt:lpstr>
      <vt:lpstr>Презентация PowerPoint</vt:lpstr>
      <vt:lpstr>Презентация PowerPoint</vt:lpstr>
      <vt:lpstr>Презентация PowerPoint</vt:lpstr>
      <vt:lpstr>ДЕФФЕРИЦИРОВАННЫЙ ПОДХОД ПО ПРОФИЛАКТИКЕ ПРЕСТУПЛЕНИЙ И ПРАВОНАРУШЕНИЙ. </vt:lpstr>
      <vt:lpstr>Темперамент </vt:lpstr>
      <vt:lpstr>Нарушение общепринятых норм </vt:lpstr>
      <vt:lpstr>Эффект благодарности и поощрения </vt:lpstr>
      <vt:lpstr>Гнев и обида </vt:lpstr>
      <vt:lpstr>Индивидуальный подход к школьнику. </vt:lpstr>
      <vt:lpstr>Приёмы педагогического воздействия </vt:lpstr>
      <vt:lpstr>Контактное взаимодействие школы с родителями. </vt:lpstr>
      <vt:lpstr>Требования к работе с неблагополучными родителями </vt:lpstr>
      <vt:lpstr>Примерная схема совместной работы педагогов, детей и родителей по профилактике правонарушений среди подростков на основе дифференцированного подхода  </vt:lpstr>
      <vt:lpstr>Любовь, внимание, понимание к ученику могут стать надежной опорой в профилактике правонарушений.  Только в тесном контакте школы и семьи можно добиться желаемых результат</vt:lpstr>
      <vt:lpstr>Презентация PowerPoint</vt:lpstr>
      <vt:lpstr>УЧИТЕЛЯМ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образовательное учреждение    «Школа № 8 для обучающихся с ограниченными возможностями здоровья  городского округа Лыткарино Московской  области»</dc:title>
  <dc:creator>Светлуська</dc:creator>
  <cp:lastModifiedBy>Пользователь</cp:lastModifiedBy>
  <cp:revision>39</cp:revision>
  <dcterms:created xsi:type="dcterms:W3CDTF">2017-11-27T21:46:41Z</dcterms:created>
  <dcterms:modified xsi:type="dcterms:W3CDTF">2026-02-23T12:34:54Z</dcterms:modified>
</cp:coreProperties>
</file>